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439" r:id="rId3"/>
    <p:sldId id="486" r:id="rId4"/>
    <p:sldId id="524" r:id="rId5"/>
    <p:sldId id="578" r:id="rId6"/>
    <p:sldId id="1055" r:id="rId7"/>
    <p:sldId id="577" r:id="rId8"/>
    <p:sldId id="555" r:id="rId9"/>
    <p:sldId id="564" r:id="rId10"/>
    <p:sldId id="576" r:id="rId11"/>
    <p:sldId id="575" r:id="rId12"/>
    <p:sldId id="565" r:id="rId13"/>
    <p:sldId id="557" r:id="rId14"/>
    <p:sldId id="570" r:id="rId15"/>
    <p:sldId id="558" r:id="rId16"/>
    <p:sldId id="1051" r:id="rId17"/>
    <p:sldId id="1052" r:id="rId18"/>
    <p:sldId id="1053" r:id="rId19"/>
    <p:sldId id="559" r:id="rId20"/>
    <p:sldId id="533" r:id="rId21"/>
    <p:sldId id="560" r:id="rId22"/>
    <p:sldId id="571" r:id="rId23"/>
    <p:sldId id="562" r:id="rId24"/>
    <p:sldId id="563" r:id="rId25"/>
    <p:sldId id="573" r:id="rId26"/>
    <p:sldId id="1054" r:id="rId27"/>
    <p:sldId id="566" r:id="rId28"/>
    <p:sldId id="567" r:id="rId29"/>
    <p:sldId id="553" r:id="rId30"/>
    <p:sldId id="568" r:id="rId31"/>
    <p:sldId id="569" r:id="rId32"/>
    <p:sldId id="5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24"/>
            <p14:sldId id="578"/>
            <p14:sldId id="1055"/>
            <p14:sldId id="577"/>
            <p14:sldId id="555"/>
            <p14:sldId id="564"/>
            <p14:sldId id="576"/>
            <p14:sldId id="575"/>
            <p14:sldId id="565"/>
            <p14:sldId id="557"/>
            <p14:sldId id="570"/>
            <p14:sldId id="558"/>
            <p14:sldId id="1051"/>
            <p14:sldId id="1052"/>
            <p14:sldId id="1053"/>
            <p14:sldId id="559"/>
            <p14:sldId id="533"/>
            <p14:sldId id="560"/>
            <p14:sldId id="571"/>
            <p14:sldId id="562"/>
            <p14:sldId id="563"/>
            <p14:sldId id="573"/>
            <p14:sldId id="1054"/>
            <p14:sldId id="566"/>
            <p14:sldId id="567"/>
            <p14:sldId id="553"/>
            <p14:sldId id="568"/>
            <p14:sldId id="569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9" autoAdjust="0"/>
    <p:restoredTop sz="84480" autoAdjust="0"/>
  </p:normalViewPr>
  <p:slideViewPr>
    <p:cSldViewPr snapToGrid="0">
      <p:cViewPr>
        <p:scale>
          <a:sx n="99" d="100"/>
          <a:sy n="99" d="100"/>
        </p:scale>
        <p:origin x="152" y="2000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13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6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5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1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6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99E7C-E967-8045-B732-AC5CA1DDE5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rcular Std Book" panose="020B06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12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2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9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5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3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00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54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Josh and I are part of the Economics Observatory at the SPP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4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4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1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5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3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1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92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4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98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92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1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33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7" y="2715079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24pt</a:t>
            </a:r>
            <a:endParaRPr lang="en-GB" dirty="0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7" y="3594318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50" rtl="0" eaLnBrk="1" fontAlgn="auto" latinLnBrk="0" hangingPunct="1">
              <a:lnSpc>
                <a:spcPts val="135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350" baseline="0">
                <a:solidFill>
                  <a:schemeClr val="tx1"/>
                </a:solidFill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200"/>
            </a:lvl2pPr>
          </a:lstStyle>
          <a:p>
            <a:pPr marL="0" marR="0" lvl="0" indent="0" algn="l" defTabSz="514350" rtl="0" eaLnBrk="1" fontAlgn="auto" latinLnBrk="0" hangingPunct="1">
              <a:lnSpc>
                <a:spcPts val="135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514350" rtl="0" eaLnBrk="1" fontAlgn="auto" latinLnBrk="0" hangingPunct="1">
              <a:lnSpc>
                <a:spcPts val="135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514350" rtl="0" eaLnBrk="1" fontAlgn="auto" latinLnBrk="0" hangingPunct="1">
              <a:lnSpc>
                <a:spcPts val="1350"/>
              </a:lnSpc>
              <a:spcBef>
                <a:spcPts val="338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5" cy="279440"/>
          </a:xfrm>
        </p:spPr>
        <p:txBody>
          <a:bodyPr lIns="0" tIns="0" rIns="0" bIns="0">
            <a:normAutofit/>
          </a:bodyPr>
          <a:lstStyle>
            <a:lvl1pPr>
              <a:defRPr sz="1125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lse.ac.uk</a:t>
            </a:r>
            <a:r>
              <a:rPr lang="en-US" dirty="0"/>
              <a:t>/department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1" y="6195417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35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Department/Institute/Centre name  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1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825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</p:spTree>
    <p:extLst>
      <p:ext uri="{BB962C8B-B14F-4D97-AF65-F5344CB8AC3E}">
        <p14:creationId xmlns:p14="http://schemas.microsoft.com/office/powerpoint/2010/main" val="255361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584D2-64C0-FAE4-7CF7-BC17EB32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27" y="1281869"/>
            <a:ext cx="5558163" cy="5307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2DF5D-3FB5-388C-F9D0-671F559E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2" y="2951918"/>
            <a:ext cx="5134539" cy="13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We will: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9C5D01-11C3-38E3-7E0B-8AE3BD8339BC}"/>
              </a:ext>
            </a:extLst>
          </p:cNvPr>
          <p:cNvSpPr txBox="1">
            <a:spLocks/>
          </p:cNvSpPr>
          <p:nvPr/>
        </p:nvSpPr>
        <p:spPr>
          <a:xfrm>
            <a:off x="5281874" y="2506662"/>
            <a:ext cx="641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Investigate the page structure with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 Element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prices with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 to visualise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So, why is this useful?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7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in action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CEB46-74AC-475A-264D-5B3E27D4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at the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Prices Research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 we scrape 100K prices a day from 7 British supermarkets to research inflation and trade.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(Davies and McEvoy, 2024; Davies and 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Hellings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2024)</a:t>
            </a: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API: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we’re scraping national stats agencies to build an international data API</a:t>
            </a:r>
          </a:p>
          <a:p>
            <a:pPr>
              <a:lnSpc>
                <a:spcPct val="150000"/>
              </a:lnSpc>
            </a:pP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A4406-E97A-6FB5-6CC5-930187BDC029}"/>
              </a:ext>
            </a:extLst>
          </p:cNvPr>
          <p:cNvSpPr txBox="1"/>
          <p:nvPr/>
        </p:nvSpPr>
        <p:spPr>
          <a:xfrm>
            <a:off x="584127" y="1322340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Why?</a:t>
            </a:r>
          </a:p>
        </p:txBody>
      </p:sp>
      <p:pic>
        <p:nvPicPr>
          <p:cNvPr id="4" name="Picture 3" descr="A graph of 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A7E8BC8-51EF-51AD-8C12-1458C08C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0923"/>
            <a:ext cx="5955890" cy="428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A941C-8FB4-54B0-4564-4FE0BC40AFA8}"/>
              </a:ext>
            </a:extLst>
          </p:cNvPr>
          <p:cNvSpPr txBox="1"/>
          <p:nvPr/>
        </p:nvSpPr>
        <p:spPr>
          <a:xfrm>
            <a:off x="7481295" y="2652886"/>
            <a:ext cx="42292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Between January 2021 and October 2023 (1003 days), food prices increased by 30%.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It took 4658 days (March 2008 – Jan 2021) for </a:t>
            </a:r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food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to increase by 30% before that. 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70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047D-8EFE-2D38-99CF-EDA5644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96" y="1550582"/>
            <a:ext cx="3123613" cy="4551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38FCD-CEE3-72DF-3536-8C5C28DFD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882"/>
              </p:ext>
            </p:extLst>
          </p:nvPr>
        </p:nvGraphicFramePr>
        <p:xfrm>
          <a:off x="5487517" y="2515854"/>
          <a:ext cx="5331287" cy="2620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57976">
                  <a:extLst>
                    <a:ext uri="{9D8B030D-6E8A-4147-A177-3AD203B41FA5}">
                      <a16:colId xmlns:a16="http://schemas.microsoft.com/office/drawing/2014/main" val="2795421936"/>
                    </a:ext>
                  </a:extLst>
                </a:gridCol>
                <a:gridCol w="1516699">
                  <a:extLst>
                    <a:ext uri="{9D8B030D-6E8A-4147-A177-3AD203B41FA5}">
                      <a16:colId xmlns:a16="http://schemas.microsoft.com/office/drawing/2014/main" val="1929908369"/>
                    </a:ext>
                  </a:extLst>
                </a:gridCol>
                <a:gridCol w="509217">
                  <a:extLst>
                    <a:ext uri="{9D8B030D-6E8A-4147-A177-3AD203B41FA5}">
                      <a16:colId xmlns:a16="http://schemas.microsoft.com/office/drawing/2014/main" val="3589030661"/>
                    </a:ext>
                  </a:extLst>
                </a:gridCol>
                <a:gridCol w="947395">
                  <a:extLst>
                    <a:ext uri="{9D8B030D-6E8A-4147-A177-3AD203B41FA5}">
                      <a16:colId xmlns:a16="http://schemas.microsoft.com/office/drawing/2014/main" val="1932374301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Product Title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Category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Price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Relative price</a:t>
                      </a: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9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 Street Burger Buns 6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£0.27/each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05693949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 Street 4 Hot Dog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5771896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St Pierre 6 Brioche Burger Buns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£2.80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456856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Panini 4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£1.20</a:t>
                      </a: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£0.30/each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3802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6DD2D7-4B6F-F56D-A44A-C8E48694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0" y="0"/>
            <a:ext cx="5848903" cy="69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FBA55-F4D9-4015-FCCF-BCB3C6EC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54" y="6075221"/>
            <a:ext cx="1512173" cy="534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CA215-F382-199B-CD29-EA52A0CB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0" y="6134161"/>
            <a:ext cx="1636336" cy="416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F4DEB-5D51-1AC5-DDBF-FFB7B1741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15200" cy="6911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482050-8A12-A618-1706-0E4B4E693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3" r="63647" b="85676"/>
          <a:stretch/>
        </p:blipFill>
        <p:spPr>
          <a:xfrm>
            <a:off x="4308181" y="3811799"/>
            <a:ext cx="2520489" cy="4343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2B9486-2C7B-C4B1-3FBF-07F28B268B97}"/>
              </a:ext>
            </a:extLst>
          </p:cNvPr>
          <p:cNvSpPr/>
          <p:nvPr/>
        </p:nvSpPr>
        <p:spPr>
          <a:xfrm>
            <a:off x="3775646" y="2756709"/>
            <a:ext cx="3493546" cy="804231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3F2AD6-EE62-BA27-2DEC-D75E3F808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46" t="55152" r="5697" b="38472"/>
          <a:stretch/>
        </p:blipFill>
        <p:spPr>
          <a:xfrm>
            <a:off x="4308181" y="2649070"/>
            <a:ext cx="2864387" cy="440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E1A62A-B196-42D4-3249-1CF65FE192E3}"/>
              </a:ext>
            </a:extLst>
          </p:cNvPr>
          <p:cNvSpPr/>
          <p:nvPr/>
        </p:nvSpPr>
        <p:spPr>
          <a:xfrm>
            <a:off x="6111924" y="227435"/>
            <a:ext cx="3493546" cy="804231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8A6EB-BE51-5185-C5AE-D7C1D2ED7673}"/>
              </a:ext>
            </a:extLst>
          </p:cNvPr>
          <p:cNvSpPr txBox="1"/>
          <p:nvPr/>
        </p:nvSpPr>
        <p:spPr>
          <a:xfrm>
            <a:off x="4535557" y="3301888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do these maps show?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A7F0CBB-4E8E-A89D-5FCA-70FAFAA958BE}"/>
              </a:ext>
            </a:extLst>
          </p:cNvPr>
          <p:cNvSpPr/>
          <p:nvPr/>
        </p:nvSpPr>
        <p:spPr>
          <a:xfrm>
            <a:off x="6800096" y="3931779"/>
            <a:ext cx="401048" cy="117291"/>
          </a:xfrm>
          <a:prstGeom prst="rightArrow">
            <a:avLst>
              <a:gd name="adj1" fmla="val 50000"/>
              <a:gd name="adj2" fmla="val 12049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FA4A8C7-D825-6CF1-1A76-0D1E49D3F34C}"/>
              </a:ext>
            </a:extLst>
          </p:cNvPr>
          <p:cNvSpPr/>
          <p:nvPr/>
        </p:nvSpPr>
        <p:spPr>
          <a:xfrm flipH="1">
            <a:off x="3921556" y="2752116"/>
            <a:ext cx="486357" cy="117291"/>
          </a:xfrm>
          <a:prstGeom prst="rightArrow">
            <a:avLst>
              <a:gd name="adj1" fmla="val 50000"/>
              <a:gd name="adj2" fmla="val 12049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A2951F-8855-674C-843C-3AF62F446751}"/>
              </a:ext>
            </a:extLst>
          </p:cNvPr>
          <p:cNvSpPr/>
          <p:nvPr/>
        </p:nvSpPr>
        <p:spPr>
          <a:xfrm flipH="1">
            <a:off x="4785683" y="2956614"/>
            <a:ext cx="91116" cy="1331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B9A894-CBAC-9A7A-320C-D6A6D566EB73}"/>
              </a:ext>
            </a:extLst>
          </p:cNvPr>
          <p:cNvSpPr/>
          <p:nvPr/>
        </p:nvSpPr>
        <p:spPr>
          <a:xfrm flipH="1">
            <a:off x="5525592" y="2934223"/>
            <a:ext cx="91115" cy="15452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9D172-4DF2-1FA6-A3B9-87121D3876C6}"/>
              </a:ext>
            </a:extLst>
          </p:cNvPr>
          <p:cNvSpPr/>
          <p:nvPr/>
        </p:nvSpPr>
        <p:spPr>
          <a:xfrm flipH="1">
            <a:off x="6103687" y="2955621"/>
            <a:ext cx="91116" cy="1331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16AC2B-04C1-C05C-B62F-9263C044F64C}"/>
              </a:ext>
            </a:extLst>
          </p:cNvPr>
          <p:cNvSpPr/>
          <p:nvPr/>
        </p:nvSpPr>
        <p:spPr>
          <a:xfrm flipH="1">
            <a:off x="6581428" y="2955621"/>
            <a:ext cx="91116" cy="1331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DB2C7F-1461-6DD7-0DD6-D8D6333ADD2B}"/>
              </a:ext>
            </a:extLst>
          </p:cNvPr>
          <p:cNvSpPr/>
          <p:nvPr/>
        </p:nvSpPr>
        <p:spPr>
          <a:xfrm flipH="1">
            <a:off x="4631977" y="3928935"/>
            <a:ext cx="109009" cy="17040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6F8C32-903D-D440-6AF4-7216C466D044}"/>
              </a:ext>
            </a:extLst>
          </p:cNvPr>
          <p:cNvSpPr/>
          <p:nvPr/>
        </p:nvSpPr>
        <p:spPr>
          <a:xfrm flipH="1">
            <a:off x="5431301" y="3928936"/>
            <a:ext cx="143997" cy="22692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ADCD90-998A-629E-D9A0-974A11270928}"/>
              </a:ext>
            </a:extLst>
          </p:cNvPr>
          <p:cNvSpPr/>
          <p:nvPr/>
        </p:nvSpPr>
        <p:spPr>
          <a:xfrm flipH="1">
            <a:off x="5658887" y="4062068"/>
            <a:ext cx="143997" cy="1331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B2E40-F93C-8B64-F6D3-8B39BCA93628}"/>
              </a:ext>
            </a:extLst>
          </p:cNvPr>
          <p:cNvSpPr/>
          <p:nvPr/>
        </p:nvSpPr>
        <p:spPr>
          <a:xfrm flipH="1">
            <a:off x="6265612" y="3923858"/>
            <a:ext cx="143997" cy="1331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2B4BC3-DA28-43A4-D478-AA1C16123240}"/>
              </a:ext>
            </a:extLst>
          </p:cNvPr>
          <p:cNvSpPr/>
          <p:nvPr/>
        </p:nvSpPr>
        <p:spPr>
          <a:xfrm flipH="1">
            <a:off x="4139555" y="3523880"/>
            <a:ext cx="2966093" cy="19784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62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6DD2D7-4B6F-F56D-A44A-C8E48694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90" y="0"/>
            <a:ext cx="5848903" cy="69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FBA55-F4D9-4015-FCCF-BCB3C6EC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54" y="6075221"/>
            <a:ext cx="1512173" cy="534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CA215-F382-199B-CD29-EA52A0CB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0" y="6134161"/>
            <a:ext cx="1636336" cy="416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F4DEB-5D51-1AC5-DDBF-FFB7B1741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15200" cy="6911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482050-8A12-A618-1706-0E4B4E693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3" r="63647" b="85676"/>
          <a:stretch/>
        </p:blipFill>
        <p:spPr>
          <a:xfrm>
            <a:off x="4308181" y="3811799"/>
            <a:ext cx="2520489" cy="4343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2B9486-2C7B-C4B1-3FBF-07F28B268B97}"/>
              </a:ext>
            </a:extLst>
          </p:cNvPr>
          <p:cNvSpPr/>
          <p:nvPr/>
        </p:nvSpPr>
        <p:spPr>
          <a:xfrm>
            <a:off x="3821654" y="2930487"/>
            <a:ext cx="3493546" cy="804231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3F2AD6-EE62-BA27-2DEC-D75E3F808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46" t="55152" r="5697" b="38472"/>
          <a:stretch/>
        </p:blipFill>
        <p:spPr>
          <a:xfrm>
            <a:off x="4308181" y="2649070"/>
            <a:ext cx="2864387" cy="440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E1A62A-B196-42D4-3249-1CF65FE192E3}"/>
              </a:ext>
            </a:extLst>
          </p:cNvPr>
          <p:cNvSpPr/>
          <p:nvPr/>
        </p:nvSpPr>
        <p:spPr>
          <a:xfrm>
            <a:off x="6111924" y="227435"/>
            <a:ext cx="3493546" cy="804231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8A6EB-BE51-5185-C5AE-D7C1D2ED7673}"/>
              </a:ext>
            </a:extLst>
          </p:cNvPr>
          <p:cNvSpPr txBox="1"/>
          <p:nvPr/>
        </p:nvSpPr>
        <p:spPr>
          <a:xfrm>
            <a:off x="4535557" y="3301888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do these maps show?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A7F0CBB-4E8E-A89D-5FCA-70FAFAA958BE}"/>
              </a:ext>
            </a:extLst>
          </p:cNvPr>
          <p:cNvSpPr/>
          <p:nvPr/>
        </p:nvSpPr>
        <p:spPr>
          <a:xfrm>
            <a:off x="6800096" y="3931779"/>
            <a:ext cx="401048" cy="117291"/>
          </a:xfrm>
          <a:prstGeom prst="rightArrow">
            <a:avLst>
              <a:gd name="adj1" fmla="val 50000"/>
              <a:gd name="adj2" fmla="val 12049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FA4A8C7-D825-6CF1-1A76-0D1E49D3F34C}"/>
              </a:ext>
            </a:extLst>
          </p:cNvPr>
          <p:cNvSpPr/>
          <p:nvPr/>
        </p:nvSpPr>
        <p:spPr>
          <a:xfrm flipH="1">
            <a:off x="3921556" y="2752116"/>
            <a:ext cx="486357" cy="117291"/>
          </a:xfrm>
          <a:prstGeom prst="rightArrow">
            <a:avLst>
              <a:gd name="adj1" fmla="val 50000"/>
              <a:gd name="adj2" fmla="val 12049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57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ED39AE-BEA2-2276-B484-98E961F7CC53}"/>
              </a:ext>
            </a:extLst>
          </p:cNvPr>
          <p:cNvGrpSpPr/>
          <p:nvPr/>
        </p:nvGrpSpPr>
        <p:grpSpPr>
          <a:xfrm>
            <a:off x="0" y="0"/>
            <a:ext cx="12199293" cy="6911554"/>
            <a:chOff x="0" y="0"/>
            <a:chExt cx="12199293" cy="691155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6DD2D7-4B6F-F56D-A44A-C8E48694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390" y="0"/>
              <a:ext cx="5848903" cy="69115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AFBA55-F4D9-4015-FCCF-BCB3C6EC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1654" y="6075221"/>
              <a:ext cx="1512173" cy="5343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DCA215-F382-199B-CD29-EA52A0CBE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690" y="6134161"/>
              <a:ext cx="1636336" cy="4164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2F4DEB-5D51-1AC5-DDBF-FFB7B1741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315200" cy="69115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482050-8A12-A618-1706-0E4B4E693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23" r="63647" b="85676"/>
            <a:stretch/>
          </p:blipFill>
          <p:spPr>
            <a:xfrm>
              <a:off x="4308181" y="3811799"/>
              <a:ext cx="2520489" cy="43433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B9486-2C7B-C4B1-3FBF-07F28B268B97}"/>
                </a:ext>
              </a:extLst>
            </p:cNvPr>
            <p:cNvSpPr/>
            <p:nvPr/>
          </p:nvSpPr>
          <p:spPr>
            <a:xfrm>
              <a:off x="3821654" y="2930487"/>
              <a:ext cx="3493546" cy="804231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3F2AD6-EE62-BA27-2DEC-D75E3F808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146" t="55152" r="5697" b="38472"/>
            <a:stretch/>
          </p:blipFill>
          <p:spPr>
            <a:xfrm>
              <a:off x="4308181" y="2649070"/>
              <a:ext cx="2864387" cy="4406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E1A62A-B196-42D4-3249-1CF65FE192E3}"/>
                </a:ext>
              </a:extLst>
            </p:cNvPr>
            <p:cNvSpPr/>
            <p:nvPr/>
          </p:nvSpPr>
          <p:spPr>
            <a:xfrm>
              <a:off x="6111924" y="227435"/>
              <a:ext cx="3493546" cy="804231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8A6EB-BE51-5185-C5AE-D7C1D2ED7673}"/>
                </a:ext>
              </a:extLst>
            </p:cNvPr>
            <p:cNvSpPr txBox="1"/>
            <p:nvPr/>
          </p:nvSpPr>
          <p:spPr>
            <a:xfrm>
              <a:off x="4467703" y="2356125"/>
              <a:ext cx="2733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Circular Std Book" panose="020B0604020101020102" pitchFamily="34" charset="77"/>
                  <a:cs typeface="Circular Std Book" panose="020B0604020101020102" pitchFamily="34" charset="77"/>
                </a:rPr>
                <a:t>Guinness, 1 pint, Wetherspoons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3A7F0CBB-4E8E-A89D-5FCA-70FAFAA958BE}"/>
                </a:ext>
              </a:extLst>
            </p:cNvPr>
            <p:cNvSpPr/>
            <p:nvPr/>
          </p:nvSpPr>
          <p:spPr>
            <a:xfrm>
              <a:off x="6800096" y="3931779"/>
              <a:ext cx="401048" cy="117291"/>
            </a:xfrm>
            <a:prstGeom prst="rightArrow">
              <a:avLst>
                <a:gd name="adj1" fmla="val 50000"/>
                <a:gd name="adj2" fmla="val 12049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2FA4A8C7-D825-6CF1-1A76-0D1E49D3F34C}"/>
                </a:ext>
              </a:extLst>
            </p:cNvPr>
            <p:cNvSpPr/>
            <p:nvPr/>
          </p:nvSpPr>
          <p:spPr>
            <a:xfrm flipH="1">
              <a:off x="3921556" y="2752116"/>
              <a:ext cx="486357" cy="117291"/>
            </a:xfrm>
            <a:prstGeom prst="rightArrow">
              <a:avLst>
                <a:gd name="adj1" fmla="val 50000"/>
                <a:gd name="adj2" fmla="val 12049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3682C3-2038-0A7D-D196-C803F016F75E}"/>
                </a:ext>
              </a:extLst>
            </p:cNvPr>
            <p:cNvSpPr txBox="1"/>
            <p:nvPr/>
          </p:nvSpPr>
          <p:spPr>
            <a:xfrm>
              <a:off x="4407913" y="4160411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Circular Std Book" panose="020B0604020101020102" pitchFamily="34" charset="77"/>
                  <a:cs typeface="Circular Std Book" panose="020B0604020101020102" pitchFamily="34" charset="77"/>
                </a:rPr>
                <a:t>Vegan sausage roll, Greggs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91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10F15-D853-D0B3-142D-1454732F1474}"/>
              </a:ext>
            </a:extLst>
          </p:cNvPr>
          <p:cNvSpPr txBox="1"/>
          <p:nvPr/>
        </p:nvSpPr>
        <p:spPr>
          <a:xfrm>
            <a:off x="7641244" y="1928834"/>
            <a:ext cx="4454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Our sample:</a:t>
            </a: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100,000 prices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53M prices since July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7 Supermarkets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&gt;80% of UK Grocery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7898F-BCD5-1CE9-0D51-6D247D03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" y="1497996"/>
            <a:ext cx="7056783" cy="41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42142"/>
            <a:ext cx="4398818" cy="439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00E2-615C-73A2-472A-46C8D779027B}"/>
              </a:ext>
            </a:extLst>
          </p:cNvPr>
          <p:cNvSpPr txBox="1"/>
          <p:nvPr/>
        </p:nvSpPr>
        <p:spPr>
          <a:xfrm>
            <a:off x="892791" y="6026346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(A Supermarket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7" y="1856756"/>
            <a:ext cx="4398818" cy="439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19145-6215-4A35-7334-6B07B6FA260D}"/>
              </a:ext>
            </a:extLst>
          </p:cNvPr>
          <p:cNvSpPr txBox="1"/>
          <p:nvPr/>
        </p:nvSpPr>
        <p:spPr>
          <a:xfrm>
            <a:off x="6726467" y="6070908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(The COICOP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7A026A-8818-DA66-B4AD-610C329C40D1}"/>
              </a:ext>
            </a:extLst>
          </p:cNvPr>
          <p:cNvSpPr txBox="1"/>
          <p:nvPr/>
        </p:nvSpPr>
        <p:spPr>
          <a:xfrm>
            <a:off x="798580" y="4427340"/>
            <a:ext cx="609600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 Observatory, SPP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Finn McEvoy 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Josh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Hellings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30820-F3D9-95C2-C162-973DD586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8" y="1907904"/>
            <a:ext cx="8008893" cy="461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69EAE-3E58-AD73-18E3-903886AFD2CC}"/>
              </a:ext>
            </a:extLst>
          </p:cNvPr>
          <p:cNvSpPr txBox="1"/>
          <p:nvPr/>
        </p:nvSpPr>
        <p:spPr>
          <a:xfrm>
            <a:off x="584127" y="1378612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LLM-driven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4139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investigate the pricing structures and strategies: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6F993-D18A-CF1A-223E-B7F691E0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791" y="2103028"/>
            <a:ext cx="4802220" cy="4149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4AEDB2-FFE7-83D2-616C-4B397C016ED1}"/>
              </a:ext>
            </a:extLst>
          </p:cNvPr>
          <p:cNvGrpSpPr/>
          <p:nvPr/>
        </p:nvGrpSpPr>
        <p:grpSpPr>
          <a:xfrm>
            <a:off x="6051851" y="2570206"/>
            <a:ext cx="5513710" cy="2665817"/>
            <a:chOff x="612260" y="1797752"/>
            <a:chExt cx="6179239" cy="28979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1BC78-46C7-7FC1-5F1C-5042C4BD943C}"/>
                </a:ext>
              </a:extLst>
            </p:cNvPr>
            <p:cNvGrpSpPr/>
            <p:nvPr/>
          </p:nvGrpSpPr>
          <p:grpSpPr>
            <a:xfrm>
              <a:off x="612260" y="1804315"/>
              <a:ext cx="6179239" cy="2891399"/>
              <a:chOff x="612260" y="1804315"/>
              <a:chExt cx="6179239" cy="2891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B06357-F46A-5513-5F88-D2995964E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03" t="11030" r="103" b="14283"/>
              <a:stretch/>
            </p:blipFill>
            <p:spPr>
              <a:xfrm>
                <a:off x="612260" y="1941195"/>
                <a:ext cx="6179239" cy="275451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32DEDB-49F9-2DEC-64EB-8E56B2B7EB33}"/>
                  </a:ext>
                </a:extLst>
              </p:cNvPr>
              <p:cNvSpPr/>
              <p:nvPr/>
            </p:nvSpPr>
            <p:spPr>
              <a:xfrm>
                <a:off x="2162287" y="1861073"/>
                <a:ext cx="484094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A9DA7A-B02B-9217-E7AD-2FF3A0D216A0}"/>
                  </a:ext>
                </a:extLst>
              </p:cNvPr>
              <p:cNvSpPr/>
              <p:nvPr/>
            </p:nvSpPr>
            <p:spPr>
              <a:xfrm>
                <a:off x="5111675" y="1804315"/>
                <a:ext cx="643665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1DB88-7AF1-DC59-AA71-6F5C7A266C49}"/>
                </a:ext>
              </a:extLst>
            </p:cNvPr>
            <p:cNvSpPr txBox="1"/>
            <p:nvPr/>
          </p:nvSpPr>
          <p:spPr>
            <a:xfrm>
              <a:off x="1126128" y="1797752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7BAAF-D08D-270E-8FF9-B08A8E949765}"/>
                </a:ext>
              </a:extLst>
            </p:cNvPr>
            <p:cNvSpPr txBox="1"/>
            <p:nvPr/>
          </p:nvSpPr>
          <p:spPr>
            <a:xfrm>
              <a:off x="4166777" y="1804315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0DA68-3306-44C5-BECA-03C34E30E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1305504" y="2107039"/>
              <a:ext cx="1629783" cy="152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19F2-C537-9A58-7928-C4C6DF6C3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4365996" y="2148272"/>
              <a:ext cx="1629783" cy="15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7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uncover novel behaviour: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Prop Prices</a:t>
            </a: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 Supermarkets keeping near duplicates for legal compliance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Shifts towards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loyalty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Large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adjustment days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where many prices change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graph of apple juice&#10;&#10;Description automatically generated">
            <a:extLst>
              <a:ext uri="{FF2B5EF4-FFF2-40B4-BE49-F238E27FC236}">
                <a16:creationId xmlns:a16="http://schemas.microsoft.com/office/drawing/2014/main" id="{AB5E5023-CCAD-2ECD-1361-FD46BF93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5"/>
          <a:stretch/>
        </p:blipFill>
        <p:spPr>
          <a:xfrm>
            <a:off x="584127" y="1665643"/>
            <a:ext cx="5698217" cy="45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4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investigate trade: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Extracting countries of origin from descriptions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Looking at regional delicacies (PDO products)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Calculating source-specific inflation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38FA0-6A12-67C4-9CFD-1B084C23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1" y="1854493"/>
            <a:ext cx="5592510" cy="31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9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B2E02E-CC28-6858-C303-AF8F90BD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53"/>
            <a:ext cx="10515600" cy="1325563"/>
          </a:xfrm>
        </p:spPr>
        <p:txBody>
          <a:bodyPr/>
          <a:lstStyle/>
          <a:p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Motivation: policy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FD6A0-BF8E-6F3A-DAFC-89AA6A79D341}"/>
              </a:ext>
            </a:extLst>
          </p:cNvPr>
          <p:cNvSpPr txBox="1"/>
          <p:nvPr/>
        </p:nvSpPr>
        <p:spPr>
          <a:xfrm>
            <a:off x="838200" y="955714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Preparing for changes in the soft drinks industry levy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F1DE3-39B9-87F6-4B55-DF6E2942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3" y="1959264"/>
            <a:ext cx="8013569" cy="4144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3C938-82A8-E7F5-8F63-AE02E7711741}"/>
              </a:ext>
            </a:extLst>
          </p:cNvPr>
          <p:cNvSpPr txBox="1"/>
          <p:nvPr/>
        </p:nvSpPr>
        <p:spPr>
          <a:xfrm>
            <a:off x="892791" y="1487424"/>
            <a:ext cx="1202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We’re working with HMRC to evaluate the impact of expected changes in the SDIL.</a:t>
            </a:r>
          </a:p>
        </p:txBody>
      </p:sp>
    </p:spTree>
    <p:extLst>
      <p:ext uri="{BB962C8B-B14F-4D97-AF65-F5344CB8AC3E}">
        <p14:creationId xmlns:p14="http://schemas.microsoft.com/office/powerpoint/2010/main" val="326332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027F-2B0A-5D32-AD7B-60D6179F0A4B}"/>
              </a:ext>
            </a:extLst>
          </p:cNvPr>
          <p:cNvSpPr txBox="1">
            <a:spLocks/>
          </p:cNvSpPr>
          <p:nvPr/>
        </p:nvSpPr>
        <p:spPr>
          <a:xfrm>
            <a:off x="5689514" y="3068184"/>
            <a:ext cx="63953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Open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Scraping.ipynb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tinyurl.com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/2xw9tdus</a:t>
            </a:r>
          </a:p>
        </p:txBody>
      </p:sp>
    </p:spTree>
    <p:extLst>
      <p:ext uri="{BB962C8B-B14F-4D97-AF65-F5344CB8AC3E}">
        <p14:creationId xmlns:p14="http://schemas.microsoft.com/office/powerpoint/2010/main" val="250444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67500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scraped prices from Marks and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Spencers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by: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Requesting HTML with the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Extracting data with </a:t>
            </a:r>
            <a:r>
              <a:rPr lang="en-GB" dirty="0" err="1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with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most modern websites is more complicated!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 gets more complicated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modern websites are more difficult: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require interaction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infinite scroll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w/ JavaScript)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load data with JavaScript on the page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verify the browser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verification code)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means you can’t always rely on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only.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8" y="1174985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when we’re lucky: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AAFC-43B6-0B65-AD01-DE64F33C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42" y="1867164"/>
            <a:ext cx="2274427" cy="3339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283C9-6C44-263A-DC84-74C240B7B8D7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C919ED-46EA-B5CA-184E-0ED04283687F}"/>
              </a:ext>
            </a:extLst>
          </p:cNvPr>
          <p:cNvGrpSpPr/>
          <p:nvPr/>
        </p:nvGrpSpPr>
        <p:grpSpPr>
          <a:xfrm>
            <a:off x="7252505" y="1867164"/>
            <a:ext cx="2095417" cy="3168501"/>
            <a:chOff x="2376222" y="1600256"/>
            <a:chExt cx="2095554" cy="3245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E92B97-3799-5144-4E86-3EB6F176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B70F0F-7B86-350B-925D-A25082F1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ACD980-D255-FCB1-E4AB-BAD7C394C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D58287-295D-CD0F-421C-CCC817578FDD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F2871-0B90-4B32-B09B-E19AB26BD31B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to go from here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want to try more scraping: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lets you control a real browser – much harder to block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automating and controlling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proxies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avoid requests from 1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Examine closely websites’ structure. How do they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292079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8" y="1174985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5181C-1497-20FE-AA72-9A66FD47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7934C1-3CE3-1772-EAB0-B30D5C643A69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F19D16-F475-2D8D-51F1-BEF060B3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8F97CA-40FB-B51F-D09C-74E07DDAF2E9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69305A-104A-0E02-BE83-3ADF5BECA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23726E-264A-8F58-78AB-015E00979ABE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0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8F2177-9095-8F8F-2CBD-A4A9D347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Approaches and scraping at the Observatory.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Workshop.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 British retailer.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Q&amp;A. </a:t>
            </a:r>
          </a:p>
        </p:txBody>
      </p:sp>
    </p:spTree>
    <p:extLst>
      <p:ext uri="{BB962C8B-B14F-4D97-AF65-F5344CB8AC3E}">
        <p14:creationId xmlns:p14="http://schemas.microsoft.com/office/powerpoint/2010/main" val="154919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3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>
                  <a:alpha val="17773"/>
                </a:srgb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31504-4D69-065B-6F64-16F137D3CAB7}"/>
              </a:ext>
            </a:extLst>
          </p:cNvPr>
          <p:cNvSpPr txBox="1">
            <a:spLocks/>
          </p:cNvSpPr>
          <p:nvPr/>
        </p:nvSpPr>
        <p:spPr>
          <a:xfrm>
            <a:off x="584127" y="1772304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2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0169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contained in the HTML: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&lt;tags&gt;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define elements on the page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&lt;h1&gt;, &lt;p&gt;, &lt;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img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&gt;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Tags have attributes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id, class,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src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used to define, identify and style them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292F2-6B75-01C5-38A4-B615F48E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3" y="4045780"/>
            <a:ext cx="8888723" cy="22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87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1167</Words>
  <Application>Microsoft Macintosh PowerPoint</Application>
  <PresentationFormat>Widescreen</PresentationFormat>
  <Paragraphs>213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Circular Std Book</vt:lpstr>
      <vt:lpstr>Roboto</vt:lpstr>
      <vt:lpstr>Times New Roman</vt:lpstr>
      <vt:lpstr>5_Custom Design</vt:lpstr>
      <vt:lpstr>Office Theme</vt:lpstr>
      <vt:lpstr>PowerPoint Presentation</vt:lpstr>
      <vt:lpstr>Week 9. Scraping </vt:lpstr>
      <vt:lpstr>Data.</vt:lpstr>
      <vt:lpstr>Data.</vt:lpstr>
      <vt:lpstr>Today.</vt:lpstr>
      <vt:lpstr>Scraping.</vt:lpstr>
      <vt:lpstr>Scraping.</vt:lpstr>
      <vt:lpstr>Parsing HTML.</vt:lpstr>
      <vt:lpstr>HTML: a primer.</vt:lpstr>
      <vt:lpstr>HTML: a primer.</vt:lpstr>
      <vt:lpstr>Today.</vt:lpstr>
      <vt:lpstr>Scraping in action.</vt:lpstr>
      <vt:lpstr>Scraping Prices.</vt:lpstr>
      <vt:lpstr>Scraping Prices.</vt:lpstr>
      <vt:lpstr>PowerPoint Presentation</vt:lpstr>
      <vt:lpstr>PowerPoint Presentation</vt:lpstr>
      <vt:lpstr>PowerPoint Presentation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Motivation: policy evaluation</vt:lpstr>
      <vt:lpstr>Code-along.</vt:lpstr>
      <vt:lpstr>PowerPoint Presentation</vt:lpstr>
      <vt:lpstr>Today.</vt:lpstr>
      <vt:lpstr>It gets more complicated...</vt:lpstr>
      <vt:lpstr>Where to go from here.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Mcevoy,FL</cp:lastModifiedBy>
  <cp:revision>89</cp:revision>
  <dcterms:created xsi:type="dcterms:W3CDTF">2021-07-20T09:12:48Z</dcterms:created>
  <dcterms:modified xsi:type="dcterms:W3CDTF">2025-03-18T14:23:43Z</dcterms:modified>
</cp:coreProperties>
</file>